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bcf7a82e4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bcf7a82e4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cf7a82e4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cf7a82e4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cf7a82e4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cf7a82e4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bcf7a82e4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bcf7a82e4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bcf7a82e4c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bcf7a82e4c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bcf7a82e4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bcf7a82e4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bcf7a82e4c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bcf7a82e4c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cf7a82e4c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bcf7a82e4c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cf7a82e4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cf7a82e4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cf7a82e4c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bcf7a82e4c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bcf7a82e4c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bcf7a82e4c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cf7a82e4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bcf7a82e4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cf7a82e4c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cf7a82e4c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cf7a82e4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cf7a82e4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cf7a82e4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cf7a82e4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bcf7a82e4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bcf7a82e4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bcf7a82e4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bcf7a82e4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cf7a82e4c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cf7a82e4c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bcf7a82e4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bcf7a82e4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cf7a82e4c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cf7a82e4c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cf7a82e4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cf7a82e4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bcf7a82e4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bcf7a82e4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cf7a82e4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bcf7a82e4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cf7a82e4c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cf7a82e4c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cf7a82e4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bcf7a82e4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bcf7a82e4c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bcf7a82e4c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bcf7a82e4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bcf7a82e4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cf7a82e4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cf7a82e4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bcf7a82e4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bcf7a82e4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cf7a82e4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cf7a82e4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cf7a82e4c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cf7a82e4c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bcf7a82e4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bcf7a82e4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cf7a82e4c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cf7a82e4c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bcf7a82e4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bcf7a82e4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cf7a82e4c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cf7a82e4c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cf7a82e4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cf7a82e4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bcf7a82e4c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bcf7a82e4c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bcf7a82e4c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bcf7a82e4c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bcf7a82e4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bcf7a82e4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bcf7a82e4c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bcf7a82e4c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bcf7a82e4c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bcf7a82e4c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bcf7a82e4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bcf7a82e4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bcf7a82e4c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bcf7a82e4c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bcf7a82e4c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bcf7a82e4c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bcf7a82e4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bcf7a82e4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bcf7a82e4c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bcf7a82e4c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bcf7a82e4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bcf7a82e4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cf7a82e4c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cf7a82e4c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5.png"/><Relationship Id="rId10" Type="http://schemas.openxmlformats.org/officeDocument/2006/relationships/image" Target="../media/image8.png"/><Relationship Id="rId9" Type="http://schemas.openxmlformats.org/officeDocument/2006/relationships/image" Target="../media/image12.png"/><Relationship Id="rId5" Type="http://schemas.openxmlformats.org/officeDocument/2006/relationships/image" Target="../media/image28.png"/><Relationship Id="rId6" Type="http://schemas.openxmlformats.org/officeDocument/2006/relationships/image" Target="../media/image7.png"/><Relationship Id="rId7" Type="http://schemas.openxmlformats.org/officeDocument/2006/relationships/image" Target="../media/image13.png"/><Relationship Id="rId8"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2.png"/><Relationship Id="rId4" Type="http://schemas.openxmlformats.org/officeDocument/2006/relationships/image" Target="../media/image52.png"/><Relationship Id="rId5" Type="http://schemas.openxmlformats.org/officeDocument/2006/relationships/image" Target="../media/image43.png"/><Relationship Id="rId6" Type="http://schemas.openxmlformats.org/officeDocument/2006/relationships/image" Target="../media/image45.png"/><Relationship Id="rId7"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7.png"/><Relationship Id="rId4" Type="http://schemas.openxmlformats.org/officeDocument/2006/relationships/image" Target="../media/image54.png"/><Relationship Id="rId5" Type="http://schemas.openxmlformats.org/officeDocument/2006/relationships/image" Target="../media/image50.png"/><Relationship Id="rId6" Type="http://schemas.openxmlformats.org/officeDocument/2006/relationships/image" Target="../media/image46.png"/><Relationship Id="rId7"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5.png"/><Relationship Id="rId4" Type="http://schemas.openxmlformats.org/officeDocument/2006/relationships/image" Target="../media/image57.png"/><Relationship Id="rId5"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500"/>
              <a:t>13.2 Fully Connected Neural Networks</a:t>
            </a:r>
            <a:endParaRPr sz="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If we form a model using                such single-hidden-layer units as</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whose       element takes the form                                                      , the parameter set      contains not only the weights of the final linear combination  through         , but all parameters internal to each      as well. </a:t>
            </a:r>
            <a:endParaRPr/>
          </a:p>
          <a:p>
            <a:pPr indent="0" lvl="0" marL="0" rtl="0" algn="l">
              <a:spcBef>
                <a:spcPts val="1200"/>
              </a:spcBef>
              <a:spcAft>
                <a:spcPts val="1200"/>
              </a:spcAft>
              <a:buNone/>
            </a:pPr>
            <a:r>
              <a:t/>
            </a:r>
            <a:endParaRPr/>
          </a:p>
        </p:txBody>
      </p:sp>
      <p:pic>
        <p:nvPicPr>
          <p:cNvPr descr="\begin{equation}&#10;\text{model}\left(\mathbf{x},\Theta\right) = w_0 + f^{(1)}_1\left(\mathbf{x}\right)w_1 + \cdots + f^{(1)}_{U_1}\left(\mathbf{x}\right)w_{U_1}&#10;\end{equation}&#10;" id="107" name="Google Shape;107;p22" title="MathEquation,#000000"/>
          <p:cNvPicPr preferRelativeResize="0"/>
          <p:nvPr/>
        </p:nvPicPr>
        <p:blipFill>
          <a:blip r:embed="rId3">
            <a:alphaModFix/>
          </a:blip>
          <a:stretch>
            <a:fillRect/>
          </a:stretch>
        </p:blipFill>
        <p:spPr>
          <a:xfrm>
            <a:off x="1787900" y="1837288"/>
            <a:ext cx="5568200" cy="424575"/>
          </a:xfrm>
          <a:prstGeom prst="rect">
            <a:avLst/>
          </a:prstGeom>
          <a:noFill/>
          <a:ln>
            <a:noFill/>
          </a:ln>
        </p:spPr>
      </p:pic>
      <p:pic>
        <p:nvPicPr>
          <p:cNvPr descr="B = U_1&#10;" id="108" name="Google Shape;108;p22" title="MathEquation,#000000"/>
          <p:cNvPicPr preferRelativeResize="0"/>
          <p:nvPr/>
        </p:nvPicPr>
        <p:blipFill>
          <a:blip r:embed="rId4">
            <a:alphaModFix/>
          </a:blip>
          <a:stretch>
            <a:fillRect/>
          </a:stretch>
        </p:blipFill>
        <p:spPr>
          <a:xfrm>
            <a:off x="3008475" y="1261625"/>
            <a:ext cx="800000" cy="254000"/>
          </a:xfrm>
          <a:prstGeom prst="rect">
            <a:avLst/>
          </a:prstGeom>
          <a:noFill/>
          <a:ln>
            <a:noFill/>
          </a:ln>
        </p:spPr>
      </p:pic>
      <p:pic>
        <p:nvPicPr>
          <p:cNvPr descr="j^{th}&#10;" id="109" name="Google Shape;109;p22" title="MathEquation,#000000"/>
          <p:cNvPicPr preferRelativeResize="0"/>
          <p:nvPr/>
        </p:nvPicPr>
        <p:blipFill>
          <a:blip r:embed="rId5">
            <a:alphaModFix/>
          </a:blip>
          <a:stretch>
            <a:fillRect/>
          </a:stretch>
        </p:blipFill>
        <p:spPr>
          <a:xfrm>
            <a:off x="1164550" y="2668800"/>
            <a:ext cx="238218" cy="254000"/>
          </a:xfrm>
          <a:prstGeom prst="rect">
            <a:avLst/>
          </a:prstGeom>
          <a:noFill/>
          <a:ln>
            <a:noFill/>
          </a:ln>
        </p:spPr>
      </p:pic>
      <p:pic>
        <p:nvPicPr>
          <p:cNvPr descr="f^{(1)}_j\left(\mathbf{x}\right)=a\left(w^{\left(1\right)}_{0,\,j}+\underset{n=1}{\overset{N}{\sum}}{w^{\left(1\right)}_{n,\,j}\,x_n}\right)" id="110" name="Google Shape;110;p22" title="MathEquation,#000000"/>
          <p:cNvPicPr preferRelativeResize="0"/>
          <p:nvPr/>
        </p:nvPicPr>
        <p:blipFill>
          <a:blip r:embed="rId6">
            <a:alphaModFix/>
          </a:blip>
          <a:stretch>
            <a:fillRect/>
          </a:stretch>
        </p:blipFill>
        <p:spPr>
          <a:xfrm>
            <a:off x="3881875" y="2583513"/>
            <a:ext cx="3396600" cy="424575"/>
          </a:xfrm>
          <a:prstGeom prst="rect">
            <a:avLst/>
          </a:prstGeom>
          <a:noFill/>
          <a:ln>
            <a:noFill/>
          </a:ln>
        </p:spPr>
      </p:pic>
      <p:pic>
        <p:nvPicPr>
          <p:cNvPr descr="\Theta" id="111" name="Google Shape;111;p22" title="MathEquation,#000000"/>
          <p:cNvPicPr preferRelativeResize="0"/>
          <p:nvPr/>
        </p:nvPicPr>
        <p:blipFill>
          <a:blip r:embed="rId7">
            <a:alphaModFix/>
          </a:blip>
          <a:stretch>
            <a:fillRect/>
          </a:stretch>
        </p:blipFill>
        <p:spPr>
          <a:xfrm>
            <a:off x="1904550" y="3008100"/>
            <a:ext cx="238224" cy="276931"/>
          </a:xfrm>
          <a:prstGeom prst="rect">
            <a:avLst/>
          </a:prstGeom>
          <a:noFill/>
          <a:ln>
            <a:noFill/>
          </a:ln>
        </p:spPr>
      </p:pic>
      <p:pic>
        <p:nvPicPr>
          <p:cNvPr descr="w_0" id="112" name="Google Shape;112;p22" title="MathEquation,#000000"/>
          <p:cNvPicPr preferRelativeResize="0"/>
          <p:nvPr/>
        </p:nvPicPr>
        <p:blipFill>
          <a:blip r:embed="rId8">
            <a:alphaModFix/>
          </a:blip>
          <a:stretch>
            <a:fillRect/>
          </a:stretch>
        </p:blipFill>
        <p:spPr>
          <a:xfrm>
            <a:off x="8249025" y="3008100"/>
            <a:ext cx="291124" cy="195417"/>
          </a:xfrm>
          <a:prstGeom prst="rect">
            <a:avLst/>
          </a:prstGeom>
          <a:noFill/>
          <a:ln>
            <a:noFill/>
          </a:ln>
        </p:spPr>
      </p:pic>
      <p:pic>
        <p:nvPicPr>
          <p:cNvPr descr="w_{U_1}" id="113" name="Google Shape;113;p22" title="MathEquation,#000000"/>
          <p:cNvPicPr preferRelativeResize="0"/>
          <p:nvPr/>
        </p:nvPicPr>
        <p:blipFill>
          <a:blip r:embed="rId9">
            <a:alphaModFix/>
          </a:blip>
          <a:stretch>
            <a:fillRect/>
          </a:stretch>
        </p:blipFill>
        <p:spPr>
          <a:xfrm>
            <a:off x="1237375" y="3345700"/>
            <a:ext cx="454586" cy="254000"/>
          </a:xfrm>
          <a:prstGeom prst="rect">
            <a:avLst/>
          </a:prstGeom>
          <a:noFill/>
          <a:ln>
            <a:noFill/>
          </a:ln>
        </p:spPr>
      </p:pic>
      <p:pic>
        <p:nvPicPr>
          <p:cNvPr descr="f_j" id="114" name="Google Shape;114;p22" title="MathEquation,#000000"/>
          <p:cNvPicPr preferRelativeResize="0"/>
          <p:nvPr/>
        </p:nvPicPr>
        <p:blipFill>
          <a:blip r:embed="rId10">
            <a:alphaModFix/>
          </a:blip>
          <a:stretch>
            <a:fillRect/>
          </a:stretch>
        </p:blipFill>
        <p:spPr>
          <a:xfrm>
            <a:off x="5398250" y="3285025"/>
            <a:ext cx="195572" cy="253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Note that by defining:</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rPr lang="en"/>
              <a:t>our model can be written more simply, compactly, and conveniently as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descr="\dot{\mathbf{x}}=\left[\begin{array}{c}&#10;1\\&#10;x_{1}\\&#10;\vdots\\&#10;x_{N}&#10;\end{array}\right] \quad&#10;\mathbf{W}_{1}=\left[\begin{array}{cccc}&#10;w_{0,1}^{\left(1\right)} &amp; w_{0,2}^{\left(1\right)} &amp; \cdots &amp; w_{0,U_{1}}^{\left(1\right)}\\&#10;w_{1,1}^{\left(1\right)} &amp; w_{1,2}^{\left(1\right)} &amp; \cdots &amp; w_{1,U_{1}}^{\left(1\right)}\\&#10;\vdots &amp; \vdots &amp; \ddots &amp; \vdots\\&#10;w_{N,1}^{\left(1\right)} &amp; w_{N,2}^{\left(1\right)} &amp; \cdots &amp; w_{N,U_{1}}^{\left(1\right)}&#10;\end{array}\right] \quad&#10;\mathbf{w}_{2} = &#10;\begin{bmatrix}&#10;\&#10;w_{0} \\&#10;w_{1} \\&#10;\vdots \\&#10;w_{U_1}&#10;\end{bmatrix}&#10;" id="120" name="Google Shape;120;p23" title="MathEquation,#000000"/>
          <p:cNvPicPr preferRelativeResize="0"/>
          <p:nvPr/>
        </p:nvPicPr>
        <p:blipFill>
          <a:blip r:embed="rId3">
            <a:alphaModFix/>
          </a:blip>
          <a:stretch>
            <a:fillRect/>
          </a:stretch>
        </p:blipFill>
        <p:spPr>
          <a:xfrm>
            <a:off x="2785425" y="1009383"/>
            <a:ext cx="5840650" cy="1562366"/>
          </a:xfrm>
          <a:prstGeom prst="rect">
            <a:avLst/>
          </a:prstGeom>
          <a:noFill/>
          <a:ln>
            <a:noFill/>
          </a:ln>
        </p:spPr>
      </p:pic>
      <p:pic>
        <p:nvPicPr>
          <p:cNvPr descr="\text{model}\left(\mathbf{x},\Theta\right) = \mathbf{w}_2^T \dot{\mathbf{a}}\left(\mathbf{W}_{1}^T\,\dot{\mathbf{x}}\right)&#10;" id="121" name="Google Shape;121;p23" title="MathEquation,#000000"/>
          <p:cNvPicPr preferRelativeResize="0"/>
          <p:nvPr/>
        </p:nvPicPr>
        <p:blipFill>
          <a:blip r:embed="rId4">
            <a:alphaModFix/>
          </a:blip>
          <a:stretch>
            <a:fillRect/>
          </a:stretch>
        </p:blipFill>
        <p:spPr>
          <a:xfrm>
            <a:off x="3078925" y="3299600"/>
            <a:ext cx="2986150" cy="339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This more compact algebraic depiction lends itself to much more easily digestible, and extended, visual depictions as illustrated below.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idx="1" type="body"/>
          </p:nvPr>
        </p:nvSpPr>
        <p:spPr>
          <a:xfrm>
            <a:off x="311700" y="206275"/>
            <a:ext cx="8520600" cy="606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Three equivalent graphical representations of a single-layer neural network model.</a:t>
            </a:r>
            <a:endParaRPr/>
          </a:p>
        </p:txBody>
      </p:sp>
      <p:pic>
        <p:nvPicPr>
          <p:cNvPr id="132" name="Google Shape;132;p25"/>
          <p:cNvPicPr preferRelativeResize="0"/>
          <p:nvPr/>
        </p:nvPicPr>
        <p:blipFill>
          <a:blip r:embed="rId3">
            <a:alphaModFix/>
          </a:blip>
          <a:stretch>
            <a:fillRect/>
          </a:stretch>
        </p:blipFill>
        <p:spPr>
          <a:xfrm>
            <a:off x="2137100" y="668825"/>
            <a:ext cx="4869798" cy="4419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500"/>
              <a:t> Two hidden-layer units </a:t>
            </a:r>
            <a:endParaRPr sz="2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To create a two-layer unit we *recurse* on the idea of the single-layer unit detailed previously, by first constructing a set of       single layer units and treat them as input: we take their linear combination and pass the result through a nonlinear activation</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descr="\begin{equation}&#10;f^{\left(2\right)}\left(\mathbf{x}\right)=a\left(w^{\left(2\right)}_{0}+\underset{i=1}{\overset{U_1}{\sum}}{w^{\left(2\right)}_{i}}\,f^{(1)}_i\left(\mathbf{x}\right)\right)&#10;\end{equation}&#10;&#10;" id="143" name="Google Shape;143;p27" title="MathEquation,#000000"/>
          <p:cNvPicPr preferRelativeResize="0"/>
          <p:nvPr/>
        </p:nvPicPr>
        <p:blipFill>
          <a:blip r:embed="rId3">
            <a:alphaModFix/>
          </a:blip>
          <a:stretch>
            <a:fillRect/>
          </a:stretch>
        </p:blipFill>
        <p:spPr>
          <a:xfrm>
            <a:off x="2196888" y="2782200"/>
            <a:ext cx="4750226" cy="534400"/>
          </a:xfrm>
          <a:prstGeom prst="rect">
            <a:avLst/>
          </a:prstGeom>
          <a:noFill/>
          <a:ln>
            <a:noFill/>
          </a:ln>
        </p:spPr>
      </p:pic>
      <p:pic>
        <p:nvPicPr>
          <p:cNvPr descr="U_1&#10;&#10;" id="144" name="Google Shape;144;p27" title="MathEquation,#000000"/>
          <p:cNvPicPr preferRelativeResize="0"/>
          <p:nvPr/>
        </p:nvPicPr>
        <p:blipFill>
          <a:blip r:embed="rId4">
            <a:alphaModFix/>
          </a:blip>
          <a:stretch>
            <a:fillRect/>
          </a:stretch>
        </p:blipFill>
        <p:spPr>
          <a:xfrm>
            <a:off x="4431088" y="1577000"/>
            <a:ext cx="281830" cy="253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8"/>
          <p:cNvPicPr preferRelativeResize="0"/>
          <p:nvPr/>
        </p:nvPicPr>
        <p:blipFill>
          <a:blip r:embed="rId3">
            <a:alphaModFix/>
          </a:blip>
          <a:stretch>
            <a:fillRect/>
          </a:stretch>
        </p:blipFill>
        <p:spPr>
          <a:xfrm>
            <a:off x="152400" y="652775"/>
            <a:ext cx="8839200" cy="38379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500"/>
              <a:t>Example: Illustrating the capacity of two-layer units</a:t>
            </a:r>
            <a:endParaRPr sz="2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plot four instances of a two-layer function using         as activation, akin to what we did in the previous example.</a:t>
            </a:r>
            <a:endParaRPr/>
          </a:p>
          <a:p>
            <a:pPr indent="-342900" lvl="0" marL="457200" rtl="0" algn="l">
              <a:spcBef>
                <a:spcPts val="1000"/>
              </a:spcBef>
              <a:spcAft>
                <a:spcPts val="0"/>
              </a:spcAft>
              <a:buSzPts val="1800"/>
              <a:buChar char="●"/>
            </a:pPr>
            <a:r>
              <a:rPr lang="en"/>
              <a:t>All weights are again set randomly in each instance.</a:t>
            </a:r>
            <a:endParaRPr/>
          </a:p>
          <a:p>
            <a:pPr indent="0" lvl="0" marL="0" rtl="0" algn="l">
              <a:spcBef>
                <a:spcPts val="1000"/>
              </a:spcBef>
              <a:spcAft>
                <a:spcPts val="1200"/>
              </a:spcAft>
              <a:buNone/>
            </a:pPr>
            <a:r>
              <a:t/>
            </a:r>
            <a:endParaRPr/>
          </a:p>
        </p:txBody>
      </p:sp>
      <p:pic>
        <p:nvPicPr>
          <p:cNvPr descr="\text{tanh}&#10;" id="160" name="Google Shape;160;p30" title="MathEquation,#000000"/>
          <p:cNvPicPr preferRelativeResize="0"/>
          <p:nvPr/>
        </p:nvPicPr>
        <p:blipFill>
          <a:blip r:embed="rId3">
            <a:alphaModFix/>
          </a:blip>
          <a:stretch>
            <a:fillRect/>
          </a:stretch>
        </p:blipFill>
        <p:spPr>
          <a:xfrm>
            <a:off x="6113975" y="1226375"/>
            <a:ext cx="400324" cy="289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31"/>
          <p:cNvPicPr preferRelativeResize="0"/>
          <p:nvPr/>
        </p:nvPicPr>
        <p:blipFill>
          <a:blip r:embed="rId3">
            <a:alphaModFix/>
          </a:blip>
          <a:stretch>
            <a:fillRect/>
          </a:stretch>
        </p:blipFill>
        <p:spPr>
          <a:xfrm>
            <a:off x="419100" y="1262063"/>
            <a:ext cx="8305800" cy="2619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500"/>
              <a:t>Single-hidden-layer units</a:t>
            </a:r>
            <a:endParaRPr sz="2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Below we show four exemplars of the same sort of unit - only now we use the ReLU activation instead of the        .</a:t>
            </a:r>
            <a:endParaRPr/>
          </a:p>
        </p:txBody>
      </p:sp>
      <p:pic>
        <p:nvPicPr>
          <p:cNvPr descr="\text{tanh}" id="171" name="Google Shape;171;p32" title="MathEquation,#000000"/>
          <p:cNvPicPr preferRelativeResize="0"/>
          <p:nvPr/>
        </p:nvPicPr>
        <p:blipFill>
          <a:blip r:embed="rId3">
            <a:alphaModFix/>
          </a:blip>
          <a:stretch>
            <a:fillRect/>
          </a:stretch>
        </p:blipFill>
        <p:spPr>
          <a:xfrm>
            <a:off x="3578625" y="1577025"/>
            <a:ext cx="351558" cy="2540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3"/>
          <p:cNvPicPr preferRelativeResize="0"/>
          <p:nvPr/>
        </p:nvPicPr>
        <p:blipFill>
          <a:blip r:embed="rId3">
            <a:alphaModFix/>
          </a:blip>
          <a:stretch>
            <a:fillRect/>
          </a:stretch>
        </p:blipFill>
        <p:spPr>
          <a:xfrm>
            <a:off x="414338" y="1233488"/>
            <a:ext cx="8315325" cy="2676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general if we wish to create a model using               such two layer units we have</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Here the parameter set        both those weights internal to the units as well as the final linear combination weights.</a:t>
            </a:r>
            <a:endParaRPr/>
          </a:p>
          <a:p>
            <a:pPr indent="0" lvl="0" marL="0" rtl="0" algn="l">
              <a:spcBef>
                <a:spcPts val="1200"/>
              </a:spcBef>
              <a:spcAft>
                <a:spcPts val="1200"/>
              </a:spcAft>
              <a:buNone/>
            </a:pPr>
            <a:r>
              <a:t/>
            </a:r>
            <a:endParaRPr/>
          </a:p>
        </p:txBody>
      </p:sp>
      <p:pic>
        <p:nvPicPr>
          <p:cNvPr descr="\begin{equation}&#10;\text{model}\left(\mathbf{x},\Theta\right) = w_0 + f^{(2)}_1\left(\mathbf{x}\right)w_1 + \cdots + f^{(2)}_{U_2}\left(\mathbf{x}\right)w_{U_2}.&#10;\end{equation}&#10;" id="182" name="Google Shape;182;p34" title="MathEquation,#000000"/>
          <p:cNvPicPr preferRelativeResize="0"/>
          <p:nvPr/>
        </p:nvPicPr>
        <p:blipFill>
          <a:blip r:embed="rId3">
            <a:alphaModFix/>
          </a:blip>
          <a:stretch>
            <a:fillRect/>
          </a:stretch>
        </p:blipFill>
        <p:spPr>
          <a:xfrm>
            <a:off x="1729288" y="1786453"/>
            <a:ext cx="5685424" cy="433500"/>
          </a:xfrm>
          <a:prstGeom prst="rect">
            <a:avLst/>
          </a:prstGeom>
          <a:noFill/>
          <a:ln>
            <a:noFill/>
          </a:ln>
        </p:spPr>
      </p:pic>
      <p:pic>
        <p:nvPicPr>
          <p:cNvPr descr="B = U_2&#10;" id="183" name="Google Shape;183;p34" title="MathEquation,#000000"/>
          <p:cNvPicPr preferRelativeResize="0"/>
          <p:nvPr/>
        </p:nvPicPr>
        <p:blipFill>
          <a:blip r:embed="rId4">
            <a:alphaModFix/>
          </a:blip>
          <a:stretch>
            <a:fillRect/>
          </a:stretch>
        </p:blipFill>
        <p:spPr>
          <a:xfrm>
            <a:off x="5010050" y="1273750"/>
            <a:ext cx="800000" cy="254000"/>
          </a:xfrm>
          <a:prstGeom prst="rect">
            <a:avLst/>
          </a:prstGeom>
          <a:noFill/>
          <a:ln>
            <a:noFill/>
          </a:ln>
        </p:spPr>
      </p:pic>
      <p:pic>
        <p:nvPicPr>
          <p:cNvPr descr="\Theta&#10;" id="184" name="Google Shape;184;p34" title="MathEquation,#000000"/>
          <p:cNvPicPr preferRelativeResize="0"/>
          <p:nvPr/>
        </p:nvPicPr>
        <p:blipFill>
          <a:blip r:embed="rId5">
            <a:alphaModFix/>
          </a:blip>
          <a:stretch>
            <a:fillRect/>
          </a:stretch>
        </p:blipFill>
        <p:spPr>
          <a:xfrm>
            <a:off x="2899275" y="2498975"/>
            <a:ext cx="218494" cy="2539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Notice in this case that each two layer unit now has its own unique internal parameters in the linear combination of single layer units (but the weights intnernal to the single layer units are the same for each two layer unit we define).  The       of which looks like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descr="\begin{equation}&#10;f^{\left(2\right)}_j\left(\mathbf{x}\right)=a\left(w^{\left(2\right)}_{0.j}+\underset{i=1}{\overset{U_1}{\sum}}{w^{\left(2\right)}_{i,j}}\,f^{(1)}_i\left(\mathbf{x}\right)\right)&#10;\end{equation}&#10;&#10;" id="190" name="Google Shape;190;p35" title="MathEquation,#000000"/>
          <p:cNvPicPr preferRelativeResize="0"/>
          <p:nvPr/>
        </p:nvPicPr>
        <p:blipFill>
          <a:blip r:embed="rId3">
            <a:alphaModFix/>
          </a:blip>
          <a:stretch>
            <a:fillRect/>
          </a:stretch>
        </p:blipFill>
        <p:spPr>
          <a:xfrm>
            <a:off x="2577113" y="2802250"/>
            <a:ext cx="3989776" cy="448850"/>
          </a:xfrm>
          <a:prstGeom prst="rect">
            <a:avLst/>
          </a:prstGeom>
          <a:noFill/>
          <a:ln>
            <a:noFill/>
          </a:ln>
        </p:spPr>
      </p:pic>
      <p:pic>
        <p:nvPicPr>
          <p:cNvPr descr="j^{th}&#10;&#10;" id="191" name="Google Shape;191;p35" title="MathEquation,#000000"/>
          <p:cNvPicPr preferRelativeResize="0"/>
          <p:nvPr/>
        </p:nvPicPr>
        <p:blipFill>
          <a:blip r:embed="rId4">
            <a:alphaModFix/>
          </a:blip>
          <a:stretch>
            <a:fillRect/>
          </a:stretch>
        </p:blipFill>
        <p:spPr>
          <a:xfrm>
            <a:off x="8273300" y="1868150"/>
            <a:ext cx="307200" cy="327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Once again, carrying over our compact notation and defining:</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rPr lang="en"/>
              <a:t>we can write our model much more compactly as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descr="\begin{equation}&#10;\mathbf{W}_{2}=\left[\begin{array}{cccc}&#10;w_{0,1}^{\left(2\right)} &amp; w_{0,2}^{\left(2\right)} &amp; \cdots &amp; w_{0,U_{2}}^{\left(2\right)}\\&#10;w_{1,1}^{\left(2\right)} &amp; w_{1,2}^{\left(2\right)} &amp; \cdots &amp; w_{1,U_{2}}^{\left(2\right)}\\&#10;\vdots &amp; \vdots &amp; \ddots &amp; \vdots\\&#10;w_{U_1,1}^{\left(2\right)} &amp; w_{U_1,2}^{\left(2\right)} &amp; \cdots &amp; w_{U_1,U_{2}}^{\left(2\right)}&#10;\end{array}\right] \quad&#10;\mathbf{w}_{3} = &#10;\begin{bmatrix}&#10;\&#10;w_{0} \\&#10;w_{1} \\&#10;\vdots \\&#10;w_{U_2}&#10;\end{bmatrix}&#10;\end{equation}&#10;&#10;" id="197" name="Google Shape;197;p36" title="MathEquation,#000000"/>
          <p:cNvPicPr preferRelativeResize="0"/>
          <p:nvPr/>
        </p:nvPicPr>
        <p:blipFill>
          <a:blip r:embed="rId3">
            <a:alphaModFix/>
          </a:blip>
          <a:stretch>
            <a:fillRect/>
          </a:stretch>
        </p:blipFill>
        <p:spPr>
          <a:xfrm>
            <a:off x="2018088" y="1674050"/>
            <a:ext cx="5107824" cy="1698350"/>
          </a:xfrm>
          <a:prstGeom prst="rect">
            <a:avLst/>
          </a:prstGeom>
          <a:noFill/>
          <a:ln>
            <a:noFill/>
          </a:ln>
        </p:spPr>
      </p:pic>
      <p:pic>
        <p:nvPicPr>
          <p:cNvPr descr="\begin{equation}&#10;\text{model}\left(\mathbf{x},\Theta\right) = \mathbf{w}_3^T\dot{\mathbf{a}}\left(\mathbf{W}_2^T\dot{\mathbf{a}}\left(\mathbf{W}_{1}^T\,\dot{\mathbf{x}}\right)\right)&#10;\end{equation}&#10;&#10;&#10;" id="198" name="Google Shape;198;p36" title="MathEquation,#000000"/>
          <p:cNvPicPr preferRelativeResize="0"/>
          <p:nvPr/>
        </p:nvPicPr>
        <p:blipFill>
          <a:blip r:embed="rId4">
            <a:alphaModFix/>
          </a:blip>
          <a:stretch>
            <a:fillRect/>
          </a:stretch>
        </p:blipFill>
        <p:spPr>
          <a:xfrm>
            <a:off x="2320875" y="4169300"/>
            <a:ext cx="4502250" cy="399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7"/>
          <p:cNvSpPr txBox="1"/>
          <p:nvPr>
            <p:ph idx="1" type="body"/>
          </p:nvPr>
        </p:nvSpPr>
        <p:spPr>
          <a:xfrm>
            <a:off x="311700" y="113050"/>
            <a:ext cx="8520600" cy="47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Three graphical representations of a two-layer neural network model.</a:t>
            </a:r>
            <a:endParaRPr/>
          </a:p>
        </p:txBody>
      </p:sp>
      <p:pic>
        <p:nvPicPr>
          <p:cNvPr id="204" name="Google Shape;204;p37"/>
          <p:cNvPicPr preferRelativeResize="0"/>
          <p:nvPr/>
        </p:nvPicPr>
        <p:blipFill>
          <a:blip r:embed="rId3">
            <a:alphaModFix/>
          </a:blip>
          <a:stretch>
            <a:fillRect/>
          </a:stretch>
        </p:blipFill>
        <p:spPr>
          <a:xfrm>
            <a:off x="1564475" y="503725"/>
            <a:ext cx="5304249" cy="463977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500"/>
              <a:t> General multi-layer perceptron units</a:t>
            </a:r>
            <a:endParaRPr sz="2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algebraic form of an L-layer unit             is given by the formula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rPr lang="en"/>
              <a:t>which reflects the recursive nature of the L layer unit algebraically.</a:t>
            </a:r>
            <a:endParaRPr/>
          </a:p>
          <a:p>
            <a:pPr indent="0" lvl="0" marL="0" rtl="0" algn="l">
              <a:spcBef>
                <a:spcPts val="1200"/>
              </a:spcBef>
              <a:spcAft>
                <a:spcPts val="1200"/>
              </a:spcAft>
              <a:buNone/>
            </a:pPr>
            <a:r>
              <a:t/>
            </a:r>
            <a:endParaRPr/>
          </a:p>
        </p:txBody>
      </p:sp>
      <p:pic>
        <p:nvPicPr>
          <p:cNvPr descr="\begin{equation}&#10;f^{\left(L\right)}\left(\mathbf{x}\right)=a\left(w^{\left(L\right)}_{0}+\underset{i=1}{\overset{U_{L-1}}{\sum}}{w^{\left(L\right)}_{i}}\,f^{(L-1)}_i\left(\mathbf{x}\right)\right)&#10;\end{equation}&#10;&#10;&#10;&#10;" id="215" name="Google Shape;215;p39" title="MathEquation,#000000"/>
          <p:cNvPicPr preferRelativeResize="0"/>
          <p:nvPr/>
        </p:nvPicPr>
        <p:blipFill>
          <a:blip r:embed="rId3">
            <a:alphaModFix/>
          </a:blip>
          <a:stretch>
            <a:fillRect/>
          </a:stretch>
        </p:blipFill>
        <p:spPr>
          <a:xfrm>
            <a:off x="2214625" y="1864525"/>
            <a:ext cx="4714750" cy="471475"/>
          </a:xfrm>
          <a:prstGeom prst="rect">
            <a:avLst/>
          </a:prstGeom>
          <a:noFill/>
          <a:ln>
            <a:noFill/>
          </a:ln>
        </p:spPr>
      </p:pic>
      <p:pic>
        <p:nvPicPr>
          <p:cNvPr descr="f^{\left(L\right)}\left(\mathbf{x}\right)&#10;&#10;&#10;&#10;" id="216" name="Google Shape;216;p39" title="MathEquation,#000000"/>
          <p:cNvPicPr preferRelativeResize="0"/>
          <p:nvPr/>
        </p:nvPicPr>
        <p:blipFill>
          <a:blip r:embed="rId4">
            <a:alphaModFix/>
          </a:blip>
          <a:stretch>
            <a:fillRect/>
          </a:stretch>
        </p:blipFill>
        <p:spPr>
          <a:xfrm>
            <a:off x="4179075" y="1253725"/>
            <a:ext cx="623312" cy="254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40"/>
          <p:cNvPicPr preferRelativeResize="0"/>
          <p:nvPr/>
        </p:nvPicPr>
        <p:blipFill>
          <a:blip r:embed="rId3">
            <a:alphaModFix/>
          </a:blip>
          <a:stretch>
            <a:fillRect/>
          </a:stretch>
        </p:blipFill>
        <p:spPr>
          <a:xfrm>
            <a:off x="0" y="643275"/>
            <a:ext cx="8839202" cy="385695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500"/>
              <a:t>Example: Illustrating the capacity of three-layer units </a:t>
            </a:r>
            <a:endParaRPr sz="2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general algebraic representation (i.e., the formula) of a general single-hidden-layer (or single-layer for short) unit is quite simple: a linear combination of input passed through a nonlinear 'activation' function</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Here       denotes an activation function and the superscripts on  f and               indicate they represent a single-layer function and its internal weights respectively.</a:t>
            </a:r>
            <a:endParaRPr/>
          </a:p>
          <a:p>
            <a:pPr indent="0" lvl="0" marL="0" rtl="0" algn="l">
              <a:spcBef>
                <a:spcPts val="1200"/>
              </a:spcBef>
              <a:spcAft>
                <a:spcPts val="1200"/>
              </a:spcAft>
              <a:buNone/>
            </a:pPr>
            <a:r>
              <a:t/>
            </a:r>
            <a:endParaRPr/>
          </a:p>
        </p:txBody>
      </p:sp>
      <p:pic>
        <p:nvPicPr>
          <p:cNvPr descr="\begin{equation}&#10;f^{(1)}\left(\mathbf{x}\right)=a\left(w^{\left(1\right)}_{0}+\underset{n=1}{\overset{N}{\sum}}{w^{\left(1\right)}_{n}\,x_n}\right)&#10;\end{equation}&#10;" id="65" name="Google Shape;65;p15" title="MathEquation,#000000"/>
          <p:cNvPicPr preferRelativeResize="0"/>
          <p:nvPr/>
        </p:nvPicPr>
        <p:blipFill>
          <a:blip r:embed="rId3">
            <a:alphaModFix/>
          </a:blip>
          <a:stretch>
            <a:fillRect/>
          </a:stretch>
        </p:blipFill>
        <p:spPr>
          <a:xfrm>
            <a:off x="2401925" y="2256350"/>
            <a:ext cx="3555250" cy="448850"/>
          </a:xfrm>
          <a:prstGeom prst="rect">
            <a:avLst/>
          </a:prstGeom>
          <a:noFill/>
          <a:ln>
            <a:noFill/>
          </a:ln>
        </p:spPr>
      </p:pic>
      <p:pic>
        <p:nvPicPr>
          <p:cNvPr descr="a\left(\cdot\right)&#10;" id="66" name="Google Shape;66;p15" title="MathEquation,#000000"/>
          <p:cNvPicPr preferRelativeResize="0"/>
          <p:nvPr/>
        </p:nvPicPr>
        <p:blipFill>
          <a:blip r:embed="rId4">
            <a:alphaModFix/>
          </a:blip>
          <a:stretch>
            <a:fillRect/>
          </a:stretch>
        </p:blipFill>
        <p:spPr>
          <a:xfrm>
            <a:off x="958325" y="2826500"/>
            <a:ext cx="369454" cy="254000"/>
          </a:xfrm>
          <a:prstGeom prst="rect">
            <a:avLst/>
          </a:prstGeom>
          <a:noFill/>
          <a:ln>
            <a:noFill/>
          </a:ln>
        </p:spPr>
      </p:pic>
      <p:pic>
        <p:nvPicPr>
          <p:cNvPr descr="w_0, w_1, \ldots, w_N&#10;" id="67" name="Google Shape;67;p15" title="MathEquation,#000000"/>
          <p:cNvPicPr preferRelativeResize="0"/>
          <p:nvPr/>
        </p:nvPicPr>
        <p:blipFill>
          <a:blip r:embed="rId5">
            <a:alphaModFix/>
          </a:blip>
          <a:stretch>
            <a:fillRect/>
          </a:stretch>
        </p:blipFill>
        <p:spPr>
          <a:xfrm>
            <a:off x="7521150" y="2875100"/>
            <a:ext cx="1564900" cy="205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this example we show four instances of a three-layer perceptron unit with  activation functions.</a:t>
            </a:r>
            <a:endParaRPr/>
          </a:p>
          <a:p>
            <a:pPr indent="-342900" lvl="0" marL="457200" rtl="0" algn="l">
              <a:spcBef>
                <a:spcPts val="1000"/>
              </a:spcBef>
              <a:spcAft>
                <a:spcPts val="0"/>
              </a:spcAft>
              <a:buSzPts val="1800"/>
              <a:buChar char="●"/>
            </a:pPr>
            <a:r>
              <a:rPr lang="en"/>
              <a:t>Often a model composed of units that have three or more hidden layers is called a *deep network*. </a:t>
            </a:r>
            <a:endParaRPr/>
          </a:p>
          <a:p>
            <a:pPr indent="0" lvl="0" marL="0" rtl="0" algn="l">
              <a:spcBef>
                <a:spcPts val="1000"/>
              </a:spcBef>
              <a:spcAft>
                <a:spcPts val="1200"/>
              </a:spcAft>
              <a:buNone/>
            </a:pPr>
            <a:r>
              <a:t/>
            </a:r>
            <a:endParaRPr/>
          </a:p>
        </p:txBody>
      </p:sp>
      <p:pic>
        <p:nvPicPr>
          <p:cNvPr descr="\text{tanh}&#10;&#10;&#10;" id="232" name="Google Shape;232;p42" title="MathEquation,#000000"/>
          <p:cNvPicPr preferRelativeResize="0"/>
          <p:nvPr/>
        </p:nvPicPr>
        <p:blipFill>
          <a:blip r:embed="rId3">
            <a:alphaModFix/>
          </a:blip>
          <a:stretch>
            <a:fillRect/>
          </a:stretch>
        </p:blipFill>
        <p:spPr>
          <a:xfrm>
            <a:off x="8583225" y="1236750"/>
            <a:ext cx="375050" cy="270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43"/>
          <p:cNvPicPr preferRelativeResize="0"/>
          <p:nvPr/>
        </p:nvPicPr>
        <p:blipFill>
          <a:blip r:embed="rId3">
            <a:alphaModFix/>
          </a:blip>
          <a:stretch>
            <a:fillRect/>
          </a:stretch>
        </p:blipFill>
        <p:spPr>
          <a:xfrm>
            <a:off x="152400" y="1198538"/>
            <a:ext cx="8839201" cy="274643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Below we repeat the same experiment, only using the ReLU activation function instead of       .</a:t>
            </a:r>
            <a:endParaRPr/>
          </a:p>
        </p:txBody>
      </p:sp>
      <p:pic>
        <p:nvPicPr>
          <p:cNvPr descr="\text{tanh}&#10;&#10;&#10;" id="243" name="Google Shape;243;p44" title="MathEquation,#000000"/>
          <p:cNvPicPr preferRelativeResize="0"/>
          <p:nvPr/>
        </p:nvPicPr>
        <p:blipFill>
          <a:blip r:embed="rId3">
            <a:alphaModFix/>
          </a:blip>
          <a:stretch>
            <a:fillRect/>
          </a:stretch>
        </p:blipFill>
        <p:spPr>
          <a:xfrm>
            <a:off x="1468050" y="1507025"/>
            <a:ext cx="460774" cy="3329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45"/>
          <p:cNvPicPr preferRelativeResize="0"/>
          <p:nvPr/>
        </p:nvPicPr>
        <p:blipFill>
          <a:blip r:embed="rId3">
            <a:alphaModFix/>
          </a:blip>
          <a:stretch>
            <a:fillRect/>
          </a:stretch>
        </p:blipFill>
        <p:spPr>
          <a:xfrm>
            <a:off x="152400" y="1199663"/>
            <a:ext cx="8839201" cy="274416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general we can produce a model consisting of                such L layer units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rPr lang="en"/>
              <a:t>where parameter set       both those weights internal to the units as well as the final linear combination weights.  The       unit takes the familiar form</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descr="\begin{equation}&#10;\text{model}\left(\mathbf{x},\Theta\right) = w_0 + f^{(L)}_1\left(\mathbf{x}\right)w_1 + \cdots + f^{(L)}_{U_L}\left(\mathbf{x}\right)w_{U_L}&#10;\end{equation}&#10;&#10;" id="254" name="Google Shape;254;p46" title="MathEquation,#000000"/>
          <p:cNvPicPr preferRelativeResize="0"/>
          <p:nvPr/>
        </p:nvPicPr>
        <p:blipFill>
          <a:blip r:embed="rId3">
            <a:alphaModFix/>
          </a:blip>
          <a:stretch>
            <a:fillRect/>
          </a:stretch>
        </p:blipFill>
        <p:spPr>
          <a:xfrm>
            <a:off x="2085843" y="1843075"/>
            <a:ext cx="4972324" cy="372925"/>
          </a:xfrm>
          <a:prstGeom prst="rect">
            <a:avLst/>
          </a:prstGeom>
          <a:noFill/>
          <a:ln>
            <a:noFill/>
          </a:ln>
        </p:spPr>
      </p:pic>
      <p:pic>
        <p:nvPicPr>
          <p:cNvPr descr="\begin{equation}&#10;f^{\left(L\right)}_j\left(\mathbf{x}\right)=a\left(w^{\left(L\right)}_{0.j}+\underset{i=1}{\overset{U_{L-1}}{\sum}}{w^{\left(L\right)}_{i,j}}\,f^{(L-1)}_i\left(\mathbf{x}\right)\right).&#10;\end{equation}&#10;&#10;&#10;" id="255" name="Google Shape;255;p46" title="MathEquation,#000000"/>
          <p:cNvPicPr preferRelativeResize="0"/>
          <p:nvPr/>
        </p:nvPicPr>
        <p:blipFill>
          <a:blip r:embed="rId4">
            <a:alphaModFix/>
          </a:blip>
          <a:stretch>
            <a:fillRect/>
          </a:stretch>
        </p:blipFill>
        <p:spPr>
          <a:xfrm>
            <a:off x="2055188" y="3471875"/>
            <a:ext cx="5033600" cy="490775"/>
          </a:xfrm>
          <a:prstGeom prst="rect">
            <a:avLst/>
          </a:prstGeom>
          <a:noFill/>
          <a:ln>
            <a:noFill/>
          </a:ln>
        </p:spPr>
      </p:pic>
      <p:pic>
        <p:nvPicPr>
          <p:cNvPr descr="\Theta&#10;&#10;&#10;" id="256" name="Google Shape;256;p46" title="MathEquation,#000000"/>
          <p:cNvPicPr preferRelativeResize="0"/>
          <p:nvPr/>
        </p:nvPicPr>
        <p:blipFill>
          <a:blip r:embed="rId5">
            <a:alphaModFix/>
          </a:blip>
          <a:stretch>
            <a:fillRect/>
          </a:stretch>
        </p:blipFill>
        <p:spPr>
          <a:xfrm>
            <a:off x="2626550" y="2668200"/>
            <a:ext cx="218494" cy="253999"/>
          </a:xfrm>
          <a:prstGeom prst="rect">
            <a:avLst/>
          </a:prstGeom>
          <a:noFill/>
          <a:ln>
            <a:noFill/>
          </a:ln>
        </p:spPr>
      </p:pic>
      <p:pic>
        <p:nvPicPr>
          <p:cNvPr descr="B = U_L&#10;&#10;&#10;" id="257" name="Google Shape;257;p46" title="MathEquation,#000000"/>
          <p:cNvPicPr preferRelativeResize="0"/>
          <p:nvPr/>
        </p:nvPicPr>
        <p:blipFill>
          <a:blip r:embed="rId6">
            <a:alphaModFix/>
          </a:blip>
          <a:stretch>
            <a:fillRect/>
          </a:stretch>
        </p:blipFill>
        <p:spPr>
          <a:xfrm>
            <a:off x="5486375" y="1276175"/>
            <a:ext cx="685800" cy="209175"/>
          </a:xfrm>
          <a:prstGeom prst="rect">
            <a:avLst/>
          </a:prstGeom>
          <a:noFill/>
          <a:ln>
            <a:noFill/>
          </a:ln>
        </p:spPr>
      </p:pic>
      <p:pic>
        <p:nvPicPr>
          <p:cNvPr descr="j^{th}&#10;&#10;" id="258" name="Google Shape;258;p46" title="MathEquation,#000000"/>
          <p:cNvPicPr preferRelativeResize="0"/>
          <p:nvPr/>
        </p:nvPicPr>
        <p:blipFill>
          <a:blip r:embed="rId7">
            <a:alphaModFix/>
          </a:blip>
          <a:stretch>
            <a:fillRect/>
          </a:stretch>
        </p:blipFill>
        <p:spPr>
          <a:xfrm>
            <a:off x="4264825" y="2978950"/>
            <a:ext cx="238218" cy="254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7"/>
          <p:cNvSpPr txBox="1"/>
          <p:nvPr>
            <p:ph idx="1" type="body"/>
          </p:nvPr>
        </p:nvSpPr>
        <p:spPr>
          <a:xfrm>
            <a:off x="311700" y="1345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Graphical representation of an L-layer neural network model.</a:t>
            </a:r>
            <a:endParaRPr/>
          </a:p>
        </p:txBody>
      </p:sp>
      <p:pic>
        <p:nvPicPr>
          <p:cNvPr id="264" name="Google Shape;264;p47"/>
          <p:cNvPicPr preferRelativeResize="0"/>
          <p:nvPr/>
        </p:nvPicPr>
        <p:blipFill>
          <a:blip r:embed="rId3">
            <a:alphaModFix/>
          </a:blip>
          <a:stretch>
            <a:fillRect/>
          </a:stretch>
        </p:blipFill>
        <p:spPr>
          <a:xfrm>
            <a:off x="2145413" y="516775"/>
            <a:ext cx="4853173" cy="46267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Once again, we can express the model of L-layer units compactly as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rPr lang="en"/>
              <a:t>This compact form allows for more condensed and convenient graphical representations of our model as depicted below.</a:t>
            </a:r>
            <a:endParaRPr/>
          </a:p>
          <a:p>
            <a:pPr indent="0" lvl="0" marL="0" rtl="0" algn="l">
              <a:spcBef>
                <a:spcPts val="1200"/>
              </a:spcBef>
              <a:spcAft>
                <a:spcPts val="1200"/>
              </a:spcAft>
              <a:buNone/>
            </a:pPr>
            <a:r>
              <a:t/>
            </a:r>
            <a:endParaRPr/>
          </a:p>
        </p:txBody>
      </p:sp>
      <p:pic>
        <p:nvPicPr>
          <p:cNvPr descr="\begin{equation}&#10;\text{model}\left(\mathbf{x},\Theta\right) = \mathbf{w}_{L+1}^T\dot{\mathbf{a}}\left(\mathbf{W}_{L}^T\,\dot{\mathbf{a}}\left(  \mathbf{W}_{L-1}^T \dot{\mathbf{a}}\left( \cdots \mathbf{W}_{1}^T\dot{\mathbf{x}}\right)\cdots\right)\right)&#10;\end{equation}&#10;&#10;" id="270" name="Google Shape;270;p48" title="MathEquation,#000000"/>
          <p:cNvPicPr preferRelativeResize="0"/>
          <p:nvPr/>
        </p:nvPicPr>
        <p:blipFill>
          <a:blip r:embed="rId3">
            <a:alphaModFix/>
          </a:blip>
          <a:stretch>
            <a:fillRect/>
          </a:stretch>
        </p:blipFill>
        <p:spPr>
          <a:xfrm>
            <a:off x="1597913" y="1950250"/>
            <a:ext cx="5948174" cy="3643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9"/>
          <p:cNvSpPr txBox="1"/>
          <p:nvPr>
            <p:ph idx="1" type="body"/>
          </p:nvPr>
        </p:nvSpPr>
        <p:spPr>
          <a:xfrm>
            <a:off x="236700" y="91625"/>
            <a:ext cx="8520600" cy="36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Two graphical representations of an L-layer neural network. </a:t>
            </a:r>
            <a:endParaRPr/>
          </a:p>
        </p:txBody>
      </p:sp>
      <p:pic>
        <p:nvPicPr>
          <p:cNvPr id="276" name="Google Shape;276;p49"/>
          <p:cNvPicPr preferRelativeResize="0"/>
          <p:nvPr/>
        </p:nvPicPr>
        <p:blipFill>
          <a:blip r:embed="rId3">
            <a:alphaModFix/>
          </a:blip>
          <a:stretch>
            <a:fillRect/>
          </a:stretch>
        </p:blipFill>
        <p:spPr>
          <a:xfrm>
            <a:off x="2066950" y="460925"/>
            <a:ext cx="4860098" cy="45301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500"/>
              <a:t>Biological model of a single hidden-layer unit</a:t>
            </a:r>
            <a:endParaRPr sz="25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1"/>
          <p:cNvSpPr txBox="1"/>
          <p:nvPr>
            <p:ph idx="1" type="body"/>
          </p:nvPr>
        </p:nvSpPr>
        <p:spPr>
          <a:xfrm>
            <a:off x="311700" y="2571750"/>
            <a:ext cx="8520600" cy="1997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(left) A typical biological neuron. (right) An artificial neuron (also called a perceptron). An artificial neuron is a simplistic mathematical model for the biological neuron consisting of: (i) weighted edges that represent the individual multiplications (of 1 by     ,     by      , etc.), (ii) a summation unit shown as a small hollow circle representing the sum                                                , and (iii) an activation unit shown as a larger blue circle representing the sum evaluated by the nonlinear activation function ‘a’.  </a:t>
            </a:r>
            <a:endParaRPr/>
          </a:p>
        </p:txBody>
      </p:sp>
      <p:pic>
        <p:nvPicPr>
          <p:cNvPr descr="w_{0}&#10;&#10;" id="287" name="Google Shape;287;p51" title="MathEquation,#000000"/>
          <p:cNvPicPr preferRelativeResize="0"/>
          <p:nvPr/>
        </p:nvPicPr>
        <p:blipFill>
          <a:blip r:embed="rId3">
            <a:alphaModFix/>
          </a:blip>
          <a:stretch>
            <a:fillRect/>
          </a:stretch>
        </p:blipFill>
        <p:spPr>
          <a:xfrm>
            <a:off x="2711050" y="3665925"/>
            <a:ext cx="278626" cy="187025"/>
          </a:xfrm>
          <a:prstGeom prst="rect">
            <a:avLst/>
          </a:prstGeom>
          <a:noFill/>
          <a:ln>
            <a:noFill/>
          </a:ln>
        </p:spPr>
      </p:pic>
      <p:pic>
        <p:nvPicPr>
          <p:cNvPr descr="x_1&#10;&#10;" id="288" name="Google Shape;288;p51" title="MathEquation,#000000"/>
          <p:cNvPicPr preferRelativeResize="0"/>
          <p:nvPr/>
        </p:nvPicPr>
        <p:blipFill>
          <a:blip r:embed="rId4">
            <a:alphaModFix/>
          </a:blip>
          <a:stretch>
            <a:fillRect/>
          </a:stretch>
        </p:blipFill>
        <p:spPr>
          <a:xfrm>
            <a:off x="3086100" y="3665925"/>
            <a:ext cx="244476" cy="187026"/>
          </a:xfrm>
          <a:prstGeom prst="rect">
            <a:avLst/>
          </a:prstGeom>
          <a:noFill/>
          <a:ln>
            <a:noFill/>
          </a:ln>
        </p:spPr>
      </p:pic>
      <p:pic>
        <p:nvPicPr>
          <p:cNvPr descr="w_{1}&#10;" id="289" name="Google Shape;289;p51" title="MathEquation,#000000"/>
          <p:cNvPicPr preferRelativeResize="0"/>
          <p:nvPr/>
        </p:nvPicPr>
        <p:blipFill>
          <a:blip r:embed="rId5">
            <a:alphaModFix/>
          </a:blip>
          <a:stretch>
            <a:fillRect/>
          </a:stretch>
        </p:blipFill>
        <p:spPr>
          <a:xfrm>
            <a:off x="3664750" y="3665925"/>
            <a:ext cx="278626" cy="187026"/>
          </a:xfrm>
          <a:prstGeom prst="rect">
            <a:avLst/>
          </a:prstGeom>
          <a:noFill/>
          <a:ln>
            <a:noFill/>
          </a:ln>
        </p:spPr>
      </p:pic>
      <p:pic>
        <p:nvPicPr>
          <p:cNvPr descr="w_0+w_{1}\, x_1+\cdots+w_{N}\, x_N&#10;" id="290" name="Google Shape;290;p51" title="MathEquation,#000000"/>
          <p:cNvPicPr preferRelativeResize="0"/>
          <p:nvPr/>
        </p:nvPicPr>
        <p:blipFill>
          <a:blip r:embed="rId6">
            <a:alphaModFix/>
          </a:blip>
          <a:stretch>
            <a:fillRect/>
          </a:stretch>
        </p:blipFill>
        <p:spPr>
          <a:xfrm>
            <a:off x="3943375" y="3964775"/>
            <a:ext cx="2968250" cy="237450"/>
          </a:xfrm>
          <a:prstGeom prst="rect">
            <a:avLst/>
          </a:prstGeom>
          <a:noFill/>
          <a:ln>
            <a:noFill/>
          </a:ln>
        </p:spPr>
      </p:pic>
      <p:pic>
        <p:nvPicPr>
          <p:cNvPr id="291" name="Google Shape;291;p51"/>
          <p:cNvPicPr preferRelativeResize="0"/>
          <p:nvPr/>
        </p:nvPicPr>
        <p:blipFill>
          <a:blip r:embed="rId7">
            <a:alphaModFix/>
          </a:blip>
          <a:stretch>
            <a:fillRect/>
          </a:stretch>
        </p:blipFill>
        <p:spPr>
          <a:xfrm>
            <a:off x="152400" y="334550"/>
            <a:ext cx="8839199" cy="21298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6"/>
          <p:cNvPicPr preferRelativeResize="0"/>
          <p:nvPr/>
        </p:nvPicPr>
        <p:blipFill>
          <a:blip r:embed="rId3">
            <a:alphaModFix/>
          </a:blip>
          <a:stretch>
            <a:fillRect/>
          </a:stretch>
        </p:blipFill>
        <p:spPr>
          <a:xfrm>
            <a:off x="479925" y="601250"/>
            <a:ext cx="7041226" cy="29635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2"/>
          <p:cNvSpPr txBox="1"/>
          <p:nvPr>
            <p:ph idx="1" type="body"/>
          </p:nvPr>
        </p:nvSpPr>
        <p:spPr>
          <a:xfrm>
            <a:off x="311700" y="3654025"/>
            <a:ext cx="8520600" cy="915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An example of a two layer network as commonly illustrated when detailing neural networks from a biological perspective.  The complex mesh of edges makes this sort of visualization rather difficult to interpret.</a:t>
            </a:r>
            <a:endParaRPr/>
          </a:p>
        </p:txBody>
      </p:sp>
      <p:pic>
        <p:nvPicPr>
          <p:cNvPr id="297" name="Google Shape;297;p52"/>
          <p:cNvPicPr preferRelativeResize="0"/>
          <p:nvPr/>
        </p:nvPicPr>
        <p:blipFill>
          <a:blip r:embed="rId3">
            <a:alphaModFix/>
          </a:blip>
          <a:stretch>
            <a:fillRect/>
          </a:stretch>
        </p:blipFill>
        <p:spPr>
          <a:xfrm>
            <a:off x="1831313" y="259550"/>
            <a:ext cx="5481383" cy="33492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3"/>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2500"/>
              <a:t>Example: Nonlinear two-class classification example using multilayer perceptrons</a:t>
            </a:r>
            <a:endParaRPr sz="25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Number of hidden layers: 4</a:t>
            </a:r>
            <a:endParaRPr/>
          </a:p>
          <a:p>
            <a:pPr indent="-342900" lvl="0" marL="457200" rtl="0" algn="l">
              <a:spcBef>
                <a:spcPts val="1000"/>
              </a:spcBef>
              <a:spcAft>
                <a:spcPts val="0"/>
              </a:spcAft>
              <a:buSzPts val="1800"/>
              <a:buChar char="●"/>
            </a:pPr>
            <a:r>
              <a:rPr lang="en"/>
              <a:t>Number of units per layer: 10</a:t>
            </a:r>
            <a:endParaRPr/>
          </a:p>
          <a:p>
            <a:pPr indent="-342900" lvl="0" marL="457200" rtl="0" algn="l">
              <a:spcBef>
                <a:spcPts val="1000"/>
              </a:spcBef>
              <a:spcAft>
                <a:spcPts val="0"/>
              </a:spcAft>
              <a:buSzPts val="1800"/>
              <a:buChar char="●"/>
            </a:pPr>
            <a:r>
              <a:rPr lang="en"/>
              <a:t>Activation: </a:t>
            </a:r>
            <a:endParaRPr/>
          </a:p>
          <a:p>
            <a:pPr indent="-342900" lvl="0" marL="457200" rtl="0" algn="l">
              <a:spcBef>
                <a:spcPts val="1000"/>
              </a:spcBef>
              <a:spcAft>
                <a:spcPts val="0"/>
              </a:spcAft>
              <a:buSzPts val="1800"/>
              <a:buChar char="●"/>
            </a:pPr>
            <a:r>
              <a:rPr lang="en"/>
              <a:t>Cost: Softmax </a:t>
            </a:r>
            <a:endParaRPr/>
          </a:p>
          <a:p>
            <a:pPr indent="-342900" lvl="0" marL="457200" rtl="0" algn="l">
              <a:spcBef>
                <a:spcPts val="1000"/>
              </a:spcBef>
              <a:spcAft>
                <a:spcPts val="0"/>
              </a:spcAft>
              <a:buSzPts val="1800"/>
              <a:buChar char="●"/>
            </a:pPr>
            <a:r>
              <a:rPr lang="en"/>
              <a:t>Optimizer: gradient descent</a:t>
            </a:r>
            <a:endParaRPr/>
          </a:p>
          <a:p>
            <a:pPr indent="0" lvl="0" marL="0" rtl="0" algn="l">
              <a:spcBef>
                <a:spcPts val="1000"/>
              </a:spcBef>
              <a:spcAft>
                <a:spcPts val="1200"/>
              </a:spcAft>
              <a:buNone/>
            </a:pPr>
            <a:r>
              <a:t/>
            </a:r>
            <a:endParaRPr/>
          </a:p>
        </p:txBody>
      </p:sp>
      <p:pic>
        <p:nvPicPr>
          <p:cNvPr descr="\text{tanh}" id="308" name="Google Shape;308;p54" title="MathEquation,#000000"/>
          <p:cNvPicPr preferRelativeResize="0"/>
          <p:nvPr/>
        </p:nvPicPr>
        <p:blipFill>
          <a:blip r:embed="rId3">
            <a:alphaModFix/>
          </a:blip>
          <a:stretch>
            <a:fillRect/>
          </a:stretch>
        </p:blipFill>
        <p:spPr>
          <a:xfrm>
            <a:off x="1993100" y="2101125"/>
            <a:ext cx="439350" cy="3174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55"/>
          <p:cNvPicPr preferRelativeResize="0"/>
          <p:nvPr/>
        </p:nvPicPr>
        <p:blipFill>
          <a:blip r:embed="rId3">
            <a:alphaModFix/>
          </a:blip>
          <a:stretch>
            <a:fillRect/>
          </a:stretch>
        </p:blipFill>
        <p:spPr>
          <a:xfrm>
            <a:off x="409575" y="685800"/>
            <a:ext cx="8324850" cy="3771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6"/>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2500"/>
              <a:t>Example: Nonlinear multiclass classification using two layer units</a:t>
            </a:r>
            <a:endParaRPr sz="25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Number of hidden layers: 2</a:t>
            </a:r>
            <a:endParaRPr/>
          </a:p>
          <a:p>
            <a:pPr indent="-342900" lvl="0" marL="457200" rtl="0" algn="l">
              <a:spcBef>
                <a:spcPts val="1000"/>
              </a:spcBef>
              <a:spcAft>
                <a:spcPts val="0"/>
              </a:spcAft>
              <a:buSzPts val="1800"/>
              <a:buChar char="●"/>
            </a:pPr>
            <a:r>
              <a:rPr lang="en"/>
              <a:t>Number of units per layer:               and </a:t>
            </a:r>
            <a:endParaRPr/>
          </a:p>
          <a:p>
            <a:pPr indent="-342900" lvl="0" marL="457200" rtl="0" algn="l">
              <a:spcBef>
                <a:spcPts val="1000"/>
              </a:spcBef>
              <a:spcAft>
                <a:spcPts val="0"/>
              </a:spcAft>
              <a:buSzPts val="1800"/>
              <a:buChar char="●"/>
            </a:pPr>
            <a:r>
              <a:rPr lang="en"/>
              <a:t>Activation: </a:t>
            </a:r>
            <a:endParaRPr/>
          </a:p>
          <a:p>
            <a:pPr indent="-342900" lvl="0" marL="457200" rtl="0" algn="l">
              <a:spcBef>
                <a:spcPts val="1000"/>
              </a:spcBef>
              <a:spcAft>
                <a:spcPts val="0"/>
              </a:spcAft>
              <a:buSzPts val="1800"/>
              <a:buChar char="●"/>
            </a:pPr>
            <a:r>
              <a:rPr lang="en"/>
              <a:t>Cost: Multi-class Softmax </a:t>
            </a:r>
            <a:endParaRPr/>
          </a:p>
          <a:p>
            <a:pPr indent="-342900" lvl="0" marL="457200" rtl="0" algn="l">
              <a:spcBef>
                <a:spcPts val="1000"/>
              </a:spcBef>
              <a:spcAft>
                <a:spcPts val="0"/>
              </a:spcAft>
              <a:buSzPts val="1800"/>
              <a:buChar char="●"/>
            </a:pPr>
            <a:r>
              <a:rPr lang="en"/>
              <a:t>Optimizer: gradient descent </a:t>
            </a:r>
            <a:endParaRPr/>
          </a:p>
          <a:p>
            <a:pPr indent="0" lvl="0" marL="0" rtl="0" algn="l">
              <a:spcBef>
                <a:spcPts val="1000"/>
              </a:spcBef>
              <a:spcAft>
                <a:spcPts val="1200"/>
              </a:spcAft>
              <a:buNone/>
            </a:pPr>
            <a:r>
              <a:t/>
            </a:r>
            <a:endParaRPr/>
          </a:p>
        </p:txBody>
      </p:sp>
      <p:pic>
        <p:nvPicPr>
          <p:cNvPr descr="U_1 = 12" id="324" name="Google Shape;324;p57" title="MathEquation,#000000"/>
          <p:cNvPicPr preferRelativeResize="0"/>
          <p:nvPr/>
        </p:nvPicPr>
        <p:blipFill>
          <a:blip r:embed="rId3">
            <a:alphaModFix/>
          </a:blip>
          <a:stretch>
            <a:fillRect/>
          </a:stretch>
        </p:blipFill>
        <p:spPr>
          <a:xfrm>
            <a:off x="3611175" y="1714500"/>
            <a:ext cx="717950" cy="211800"/>
          </a:xfrm>
          <a:prstGeom prst="rect">
            <a:avLst/>
          </a:prstGeom>
          <a:noFill/>
          <a:ln>
            <a:noFill/>
          </a:ln>
        </p:spPr>
      </p:pic>
      <p:pic>
        <p:nvPicPr>
          <p:cNvPr descr="U_2 = 5" id="325" name="Google Shape;325;p57" title="MathEquation,#000000"/>
          <p:cNvPicPr preferRelativeResize="0"/>
          <p:nvPr/>
        </p:nvPicPr>
        <p:blipFill>
          <a:blip r:embed="rId4">
            <a:alphaModFix/>
          </a:blip>
          <a:stretch>
            <a:fillRect/>
          </a:stretch>
        </p:blipFill>
        <p:spPr>
          <a:xfrm>
            <a:off x="5025625" y="1714500"/>
            <a:ext cx="613908" cy="211800"/>
          </a:xfrm>
          <a:prstGeom prst="rect">
            <a:avLst/>
          </a:prstGeom>
          <a:noFill/>
          <a:ln>
            <a:noFill/>
          </a:ln>
        </p:spPr>
      </p:pic>
      <p:pic>
        <p:nvPicPr>
          <p:cNvPr descr="\text{tanh}" id="326" name="Google Shape;326;p57" title="MathEquation,#000000"/>
          <p:cNvPicPr preferRelativeResize="0"/>
          <p:nvPr/>
        </p:nvPicPr>
        <p:blipFill>
          <a:blip r:embed="rId5">
            <a:alphaModFix/>
          </a:blip>
          <a:stretch>
            <a:fillRect/>
          </a:stretch>
        </p:blipFill>
        <p:spPr>
          <a:xfrm>
            <a:off x="2003825" y="2119575"/>
            <a:ext cx="428624" cy="309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58"/>
          <p:cNvPicPr preferRelativeResize="0"/>
          <p:nvPr/>
        </p:nvPicPr>
        <p:blipFill>
          <a:blip r:embed="rId3">
            <a:alphaModFix/>
          </a:blip>
          <a:stretch>
            <a:fillRect/>
          </a:stretch>
        </p:blipFill>
        <p:spPr>
          <a:xfrm>
            <a:off x="1486363" y="152400"/>
            <a:ext cx="6171283" cy="4838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9"/>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2500"/>
              <a:t>Example: Learning a nonlinear manifold using multilayer perceptron encoding/decoding functions</a:t>
            </a:r>
            <a:endParaRPr sz="25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Number of hidden layers (for both encoder and decoder): 3</a:t>
            </a:r>
            <a:endParaRPr/>
          </a:p>
          <a:p>
            <a:pPr indent="-342900" lvl="0" marL="457200" rtl="0" algn="l">
              <a:spcBef>
                <a:spcPts val="1000"/>
              </a:spcBef>
              <a:spcAft>
                <a:spcPts val="0"/>
              </a:spcAft>
              <a:buSzPts val="1800"/>
              <a:buChar char="●"/>
            </a:pPr>
            <a:r>
              <a:rPr lang="en"/>
              <a:t>Number of units per layer: 10</a:t>
            </a:r>
            <a:endParaRPr/>
          </a:p>
          <a:p>
            <a:pPr indent="-342900" lvl="0" marL="457200" rtl="0" algn="l">
              <a:spcBef>
                <a:spcPts val="1000"/>
              </a:spcBef>
              <a:spcAft>
                <a:spcPts val="0"/>
              </a:spcAft>
              <a:buSzPts val="1800"/>
              <a:buChar char="●"/>
            </a:pPr>
            <a:r>
              <a:rPr lang="en"/>
              <a:t>Activation: </a:t>
            </a:r>
            <a:endParaRPr/>
          </a:p>
          <a:p>
            <a:pPr indent="-342900" lvl="0" marL="457200" rtl="0" algn="l">
              <a:spcBef>
                <a:spcPts val="1000"/>
              </a:spcBef>
              <a:spcAft>
                <a:spcPts val="0"/>
              </a:spcAft>
              <a:buSzPts val="1800"/>
              <a:buChar char="●"/>
            </a:pPr>
            <a:r>
              <a:rPr lang="en"/>
              <a:t>Cost: Autoencoder </a:t>
            </a:r>
            <a:endParaRPr/>
          </a:p>
          <a:p>
            <a:pPr indent="-342900" lvl="0" marL="457200" rtl="0" algn="l">
              <a:spcBef>
                <a:spcPts val="1000"/>
              </a:spcBef>
              <a:spcAft>
                <a:spcPts val="0"/>
              </a:spcAft>
              <a:buSzPts val="1800"/>
              <a:buChar char="●"/>
            </a:pPr>
            <a:r>
              <a:rPr lang="en"/>
              <a:t>Optimizer: gradient descent </a:t>
            </a:r>
            <a:endParaRPr/>
          </a:p>
          <a:p>
            <a:pPr indent="0" lvl="0" marL="0" rtl="0" algn="l">
              <a:spcBef>
                <a:spcPts val="1000"/>
              </a:spcBef>
              <a:spcAft>
                <a:spcPts val="1200"/>
              </a:spcAft>
              <a:buNone/>
            </a:pPr>
            <a:r>
              <a:t/>
            </a:r>
            <a:endParaRPr/>
          </a:p>
        </p:txBody>
      </p:sp>
      <p:pic>
        <p:nvPicPr>
          <p:cNvPr descr="\text{tanh}" id="342" name="Google Shape;342;p60" title="MathEquation,#000000"/>
          <p:cNvPicPr preferRelativeResize="0"/>
          <p:nvPr/>
        </p:nvPicPr>
        <p:blipFill>
          <a:blip r:embed="rId3">
            <a:alphaModFix/>
          </a:blip>
          <a:stretch>
            <a:fillRect/>
          </a:stretch>
        </p:blipFill>
        <p:spPr>
          <a:xfrm>
            <a:off x="2003825" y="2088625"/>
            <a:ext cx="471476" cy="340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61"/>
          <p:cNvPicPr preferRelativeResize="0"/>
          <p:nvPr/>
        </p:nvPicPr>
        <p:blipFill>
          <a:blip r:embed="rId3">
            <a:alphaModFix/>
          </a:blip>
          <a:stretch>
            <a:fillRect/>
          </a:stretch>
        </p:blipFill>
        <p:spPr>
          <a:xfrm>
            <a:off x="1796113" y="152400"/>
            <a:ext cx="5551771"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500"/>
              <a:t> Example: Illustrating the capacity of single layer units</a:t>
            </a:r>
            <a:endParaRPr sz="2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we plot four instances of a single-layer unit using         as nonlinear activation function. These take the form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In each instance the internal parameters have been set randomly, giving each basis function a distinct shape.  </a:t>
            </a:r>
            <a:endParaRPr/>
          </a:p>
          <a:p>
            <a:pPr indent="0" lvl="0" marL="0" rtl="0" algn="l">
              <a:spcBef>
                <a:spcPts val="1200"/>
              </a:spcBef>
              <a:spcAft>
                <a:spcPts val="1200"/>
              </a:spcAft>
              <a:buNone/>
            </a:pPr>
            <a:r>
              <a:t/>
            </a:r>
            <a:endParaRPr/>
          </a:p>
        </p:txBody>
      </p:sp>
      <p:pic>
        <p:nvPicPr>
          <p:cNvPr descr="\begin{equation}&#10;f^{(1)}(x) = \text{tanh}\left(w_0^{(1)} + w_1^{(1)}x\right)&#10;\end{equation}&#10;" id="83" name="Google Shape;83;p18" title="MathEquation,#000000"/>
          <p:cNvPicPr preferRelativeResize="0"/>
          <p:nvPr/>
        </p:nvPicPr>
        <p:blipFill>
          <a:blip r:embed="rId3">
            <a:alphaModFix/>
          </a:blip>
          <a:stretch>
            <a:fillRect/>
          </a:stretch>
        </p:blipFill>
        <p:spPr>
          <a:xfrm>
            <a:off x="3238950" y="2062250"/>
            <a:ext cx="3234924" cy="509500"/>
          </a:xfrm>
          <a:prstGeom prst="rect">
            <a:avLst/>
          </a:prstGeom>
          <a:noFill/>
          <a:ln>
            <a:noFill/>
          </a:ln>
        </p:spPr>
      </p:pic>
      <p:pic>
        <p:nvPicPr>
          <p:cNvPr descr="\text{tanh}" id="84" name="Google Shape;84;p18" title="MathEquation,#000000"/>
          <p:cNvPicPr preferRelativeResize="0"/>
          <p:nvPr/>
        </p:nvPicPr>
        <p:blipFill>
          <a:blip r:embed="rId4">
            <a:alphaModFix/>
          </a:blip>
          <a:stretch>
            <a:fillRect/>
          </a:stretch>
        </p:blipFill>
        <p:spPr>
          <a:xfrm>
            <a:off x="6016925" y="1249475"/>
            <a:ext cx="351558" cy="254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9"/>
          <p:cNvPicPr preferRelativeResize="0"/>
          <p:nvPr/>
        </p:nvPicPr>
        <p:blipFill>
          <a:blip r:embed="rId3">
            <a:alphaModFix/>
          </a:blip>
          <a:stretch>
            <a:fillRect/>
          </a:stretch>
        </p:blipFill>
        <p:spPr>
          <a:xfrm>
            <a:off x="428625" y="1257300"/>
            <a:ext cx="8286750" cy="2628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now repeat this experiment swapping out         for the ReLU function, forming a single-hidden-layer unit with ReLU activation of the form</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Below we show four instances of this ReLU single-layer unit, where in each instance the unit's internal parameters are set at random.</a:t>
            </a:r>
            <a:endParaRPr/>
          </a:p>
          <a:p>
            <a:pPr indent="0" lvl="0" marL="0" rtl="0" algn="l">
              <a:spcBef>
                <a:spcPts val="1200"/>
              </a:spcBef>
              <a:spcAft>
                <a:spcPts val="1200"/>
              </a:spcAft>
              <a:buNone/>
            </a:pPr>
            <a:r>
              <a:t/>
            </a:r>
            <a:endParaRPr/>
          </a:p>
        </p:txBody>
      </p:sp>
      <p:pic>
        <p:nvPicPr>
          <p:cNvPr descr="\begin{equation}&#10;f^{(1)}(x) = \text{max}\left(0,w_0^{(1)} + w_1^{(1)}x\right)&#10;\end{equation}&#10;" id="95" name="Google Shape;95;p20" title="MathEquation,#000000"/>
          <p:cNvPicPr preferRelativeResize="0"/>
          <p:nvPr/>
        </p:nvPicPr>
        <p:blipFill>
          <a:blip r:embed="rId3">
            <a:alphaModFix/>
          </a:blip>
          <a:stretch>
            <a:fillRect/>
          </a:stretch>
        </p:blipFill>
        <p:spPr>
          <a:xfrm>
            <a:off x="2664225" y="2159313"/>
            <a:ext cx="3815550" cy="558025"/>
          </a:xfrm>
          <a:prstGeom prst="rect">
            <a:avLst/>
          </a:prstGeom>
          <a:noFill/>
          <a:ln>
            <a:noFill/>
          </a:ln>
        </p:spPr>
      </p:pic>
      <p:pic>
        <p:nvPicPr>
          <p:cNvPr descr="\text{tanh}&#10;" id="96" name="Google Shape;96;p20" title="MathEquation,#000000"/>
          <p:cNvPicPr preferRelativeResize="0"/>
          <p:nvPr/>
        </p:nvPicPr>
        <p:blipFill>
          <a:blip r:embed="rId4">
            <a:alphaModFix/>
          </a:blip>
          <a:stretch>
            <a:fillRect/>
          </a:stretch>
        </p:blipFill>
        <p:spPr>
          <a:xfrm>
            <a:off x="5010075" y="1213125"/>
            <a:ext cx="469022" cy="3388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21"/>
          <p:cNvPicPr preferRelativeResize="0"/>
          <p:nvPr/>
        </p:nvPicPr>
        <p:blipFill>
          <a:blip r:embed="rId3">
            <a:alphaModFix/>
          </a:blip>
          <a:stretch>
            <a:fillRect/>
          </a:stretch>
        </p:blipFill>
        <p:spPr>
          <a:xfrm>
            <a:off x="376238" y="1190625"/>
            <a:ext cx="8391525" cy="2762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